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56" r:id="rId5"/>
    <p:sldId id="257" r:id="rId6"/>
    <p:sldId id="260" r:id="rId7"/>
    <p:sldId id="274" r:id="rId8"/>
    <p:sldId id="284" r:id="rId9"/>
    <p:sldId id="290" r:id="rId10"/>
    <p:sldId id="295" r:id="rId11"/>
    <p:sldId id="298" r:id="rId12"/>
    <p:sldId id="297" r:id="rId13"/>
    <p:sldId id="296" r:id="rId14"/>
    <p:sldId id="266" r:id="rId15"/>
    <p:sldId id="288" r:id="rId16"/>
    <p:sldId id="289" r:id="rId17"/>
    <p:sldId id="294" r:id="rId18"/>
    <p:sldId id="273" r:id="rId19"/>
    <p:sldId id="293" r:id="rId20"/>
    <p:sldId id="292" r:id="rId21"/>
    <p:sldId id="270" r:id="rId22"/>
    <p:sldId id="279" r:id="rId23"/>
    <p:sldId id="286" r:id="rId24"/>
    <p:sldId id="275" r:id="rId25"/>
    <p:sldId id="262" r:id="rId26"/>
    <p:sldId id="263" r:id="rId27"/>
    <p:sldId id="280" r:id="rId28"/>
    <p:sldId id="264" r:id="rId29"/>
    <p:sldId id="267" r:id="rId30"/>
    <p:sldId id="261" r:id="rId3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5"/>
            <p14:sldId id="298"/>
            <p14:sldId id="297"/>
            <p14:sldId id="296"/>
            <p14:sldId id="266"/>
            <p14:sldId id="288"/>
            <p14:sldId id="289"/>
            <p14:sldId id="294"/>
            <p14:sldId id="273"/>
            <p14:sldId id="293"/>
            <p14:sldId id="292"/>
            <p14:sldId id="270"/>
            <p14:sldId id="279"/>
            <p14:sldId id="286"/>
            <p14:sldId id="275"/>
            <p14:sldId id="262"/>
            <p14:sldId id="263"/>
            <p14:sldId id="280"/>
            <p14:sldId id="264"/>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p:scale>
          <a:sx n="100" d="100"/>
          <a:sy n="100" d="100"/>
        </p:scale>
        <p:origin x="1768" y="-16"/>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2026/1/13</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研究の背景について説明します。 </a:t>
            </a:r>
          </a:p>
          <a:p>
            <a:r>
              <a:rPr lang="ja-JP" altLang="en-US" dirty="0"/>
              <a:t>これからの社会では、</a:t>
            </a:r>
            <a:r>
              <a:rPr lang="en-US" altLang="ja-JP" dirty="0"/>
              <a:t>AI</a:t>
            </a:r>
            <a:r>
              <a:rPr lang="ja-JP" altLang="en-US" dirty="0"/>
              <a:t>や</a:t>
            </a:r>
            <a:r>
              <a:rPr lang="en-US" altLang="ja-JP" dirty="0"/>
              <a:t>6G</a:t>
            </a:r>
            <a:r>
              <a:rPr lang="ja-JP" altLang="en-US" dirty="0"/>
              <a:t>の発展に伴って、大量のデータを処理するためにサーバやデータセンターで</a:t>
            </a:r>
            <a:r>
              <a:rPr lang="en-US" altLang="ja-JP" b="1" dirty="0"/>
              <a:t>100GHz</a:t>
            </a:r>
            <a:r>
              <a:rPr lang="ja-JP" altLang="en-US" b="1" dirty="0"/>
              <a:t>級の通信</a:t>
            </a:r>
            <a:r>
              <a:rPr lang="ja-JP" altLang="en-US" dirty="0"/>
              <a:t>が必要になります。</a:t>
            </a:r>
            <a:endParaRPr lang="en-US" altLang="ja-JP" dirty="0"/>
          </a:p>
          <a:p>
            <a:r>
              <a:rPr lang="ja-JP" altLang="en-US" dirty="0"/>
              <a:t>周波数が高くなると、基板での損失が大きな問題になります。</a:t>
            </a:r>
            <a:endParaRPr lang="en-US" altLang="ja-JP" dirty="0"/>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損失は主に基盤材料自体での「誘電損失」と表皮効果による「導体損失」があります。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誘電損失の研究は進んでいますが、導体損失、特に表皮効果や表面粗さの影響については、評価が十分ではありません。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本研究の目的は、</a:t>
            </a:r>
            <a:r>
              <a:rPr lang="ja-JP" altLang="en-US" b="1" dirty="0"/>
              <a:t>表面粗さが電気伝導性に与える影響を明らかにすること</a:t>
            </a:r>
            <a:r>
              <a:rPr lang="ja-JP" altLang="en-US" dirty="0"/>
              <a:t>です。</a:t>
            </a:r>
            <a:br>
              <a:rPr lang="ja-JP" altLang="en-US" dirty="0"/>
            </a:br>
            <a:r>
              <a:rPr lang="ja-JP" altLang="en-US" dirty="0"/>
              <a:t>その評価には、導電率の評価が必要です。</a:t>
            </a:r>
            <a:br>
              <a:rPr lang="ja-JP" altLang="en-US" dirty="0"/>
            </a:br>
            <a:r>
              <a:rPr lang="ja-JP" altLang="en-US" dirty="0"/>
              <a:t>手順として、まず標準試料で基板の誘電損失を求め、次に評価したい試料を測定し、導体損失を算出します。</a:t>
            </a:r>
            <a:br>
              <a:rPr lang="ja-JP" altLang="en-US" dirty="0"/>
            </a:br>
            <a:endParaRPr lang="ja-JP" altLang="en-US" dirty="0"/>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今回の測定対象の基板材料は</a:t>
            </a:r>
            <a:br>
              <a:rPr lang="ja-JP" altLang="en-US" dirty="0"/>
            </a:br>
            <a:r>
              <a:rPr lang="en-US" altLang="ja-JP" b="1" dirty="0"/>
              <a:t>MEGTRON6</a:t>
            </a:r>
            <a:r>
              <a:rPr lang="ja-JP" altLang="en-US" b="0" dirty="0"/>
              <a:t>という低損失材料で</a:t>
            </a:r>
            <a:r>
              <a:rPr lang="ja-JP" altLang="en-US" dirty="0"/>
              <a:t>、高速通信機器に用いられます。</a:t>
            </a:r>
            <a:br>
              <a:rPr lang="ja-JP" altLang="en-US" dirty="0"/>
            </a:br>
            <a:r>
              <a:rPr lang="ja-JP" altLang="en-US" dirty="0"/>
              <a:t>今後の高周波通信では、</a:t>
            </a:r>
            <a:r>
              <a:rPr lang="en-US" altLang="ja-JP" dirty="0"/>
              <a:t>MEGTRON6</a:t>
            </a:r>
            <a:r>
              <a:rPr lang="ja-JP" altLang="en-US" dirty="0"/>
              <a:t>のような高性能基板の特性を正確に評価し、設計やシミュレーションに活用することが不可欠です。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こちらに複素誘電率の代表的な測定法を示しました。</a:t>
            </a:r>
            <a:br>
              <a:rPr lang="ja-JP" altLang="en-US" dirty="0"/>
            </a:br>
            <a:r>
              <a:rPr lang="ja-JP" altLang="en-US" dirty="0"/>
              <a:t>今回測定対象とする</a:t>
            </a:r>
            <a:r>
              <a:rPr lang="en-US" altLang="ja-JP" dirty="0"/>
              <a:t>MEGTRON6</a:t>
            </a:r>
            <a:r>
              <a:rPr lang="ja-JP" altLang="en-US" dirty="0"/>
              <a:t>は</a:t>
            </a:r>
            <a:r>
              <a:rPr lang="ja-JP" altLang="en-US" b="1" dirty="0"/>
              <a:t>高周波帯で低損失材料</a:t>
            </a:r>
            <a:r>
              <a:rPr lang="ja-JP" altLang="en-US" b="0" dirty="0"/>
              <a:t>なので，</a:t>
            </a:r>
            <a:r>
              <a:rPr lang="ja-JP" altLang="en-US" dirty="0"/>
              <a:t>この測定に適した手法がこの共振法で</a:t>
            </a:r>
            <a:r>
              <a:rPr lang="en-US" altLang="ja-JP" dirty="0"/>
              <a:t>BCDR</a:t>
            </a:r>
            <a:r>
              <a:rPr lang="ja-JP" altLang="en-US" dirty="0"/>
              <a:t>法です。</a:t>
            </a:r>
            <a:br>
              <a:rPr lang="ja-JP" altLang="en-US" dirty="0"/>
            </a:br>
            <a:r>
              <a:rPr lang="en-US" altLang="ja-JP" dirty="0"/>
              <a:t>BCDR</a:t>
            </a:r>
            <a:r>
              <a:rPr lang="ja-JP" altLang="en-US" dirty="0"/>
              <a:t>法は誘電率だけでなく、導電率の測定も可能です。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ここから実験結果を紹介していきます。</a:t>
            </a:r>
            <a:br>
              <a:rPr kumimoji="1" lang="en-US" altLang="ja-JP" dirty="0"/>
            </a:br>
            <a:r>
              <a:rPr kumimoji="1" lang="en-US" altLang="ja-JP" dirty="0"/>
              <a:t>S</a:t>
            </a:r>
            <a:r>
              <a:rPr kumimoji="1" lang="ja-JP" altLang="en-US" dirty="0"/>
              <a:t>パラメータの測定結果で，この結果から各値を算出します。</a:t>
            </a:r>
            <a:br>
              <a:rPr kumimoji="1" lang="en-US" altLang="ja-JP" dirty="0"/>
            </a:br>
            <a:r>
              <a:rPr kumimoji="1" lang="ja-JP" altLang="en-US" dirty="0"/>
              <a:t>共振周波数周りを細かく測定しています。</a:t>
            </a:r>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誘電率はある程度一定の値になった。</a:t>
            </a:r>
            <a:endParaRPr kumimoji="1" lang="en-US" altLang="ja-JP" dirty="0"/>
          </a:p>
          <a:p>
            <a:r>
              <a:rPr kumimoji="1" lang="ja-JP" altLang="en-US" dirty="0"/>
              <a:t>誘電損失は周波数が上がると上昇している。</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導電率の測定です。</a:t>
            </a:r>
            <a:endParaRPr kumimoji="1" lang="en-US" altLang="ja-JP" dirty="0"/>
          </a:p>
          <a:p>
            <a:endParaRPr kumimoji="1" lang="en-US" altLang="ja-JP" dirty="0"/>
          </a:p>
          <a:p>
            <a:r>
              <a:rPr kumimoji="1" lang="ja-JP" altLang="en-US" dirty="0"/>
              <a:t>この実効導電率は表面粗さによる損失を導電率に含めたもので，</a:t>
            </a:r>
            <a:br>
              <a:rPr kumimoji="1" lang="en-US" altLang="ja-JP" dirty="0"/>
            </a:br>
            <a:r>
              <a:rPr kumimoji="1" lang="ja-JP" altLang="en-US" dirty="0"/>
              <a:t>実効導電率は周波数が高くなるほど低くなっている。表面粗さの影響が出ていると考えられる。</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48.svg"/></Relationships>
</file>

<file path=ppt/slides/_rels/slide25.xml.rels><?xml version="1.0" encoding="UTF-8" standalone="yes"?>
<Relationships xmlns="http://schemas.openxmlformats.org/package/2006/relationships"><Relationship Id="rId8" Type="http://schemas.openxmlformats.org/officeDocument/2006/relationships/image" Target="../media/image53.emf"/><Relationship Id="rId7" Type="http://schemas.openxmlformats.org/officeDocument/2006/relationships/image" Target="../media/image52.png"/><Relationship Id="rId12"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emf"/><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20.png"/><Relationship Id="rId5" Type="http://schemas.openxmlformats.org/officeDocument/2006/relationships/image" Target="../media/image11.png"/><Relationship Id="rId10" Type="http://schemas.openxmlformats.org/officeDocument/2006/relationships/image" Target="../media/image15.emf"/><Relationship Id="rId4" Type="http://schemas.openxmlformats.org/officeDocument/2006/relationships/image" Target="../media/image110.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997643" y="356383"/>
            <a:ext cx="6777566"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44039"/>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739896" y="5395519"/>
            <a:ext cx="7664208" cy="750975"/>
          </a:xfrm>
          <a:prstGeom prst="rect">
            <a:avLst/>
          </a:prstGeom>
          <a:noFill/>
        </p:spPr>
        <p:txBody>
          <a:bodyPr wrap="square">
            <a:spAutoFit/>
          </a:bodyPr>
          <a:lstStyle/>
          <a:p>
            <a:pPr>
              <a:lnSpc>
                <a:spcPct val="107000"/>
              </a:lnSpc>
              <a:spcAft>
                <a:spcPts val="800"/>
              </a:spcAft>
            </a:pPr>
            <a:r>
              <a:rPr lang="ja-JP" altLang="en-US" sz="2000" kern="100" dirty="0">
                <a:effectLst/>
                <a:latin typeface="+mn-ea"/>
                <a:cs typeface="Times New Roman" panose="02020603050405020304" pitchFamily="18" charset="0"/>
              </a:rPr>
              <a:t>誘電率と導電率から算出した減衰定数</a:t>
            </a:r>
            <a:br>
              <a:rPr lang="en-US" altLang="ja-JP" sz="2000" kern="100" dirty="0">
                <a:effectLst/>
                <a:latin typeface="+mn-ea"/>
                <a:cs typeface="Times New Roman" panose="02020603050405020304" pitchFamily="18" charset="0"/>
              </a:rPr>
            </a:br>
            <a:r>
              <a:rPr lang="ja-JP" altLang="en-US" sz="2000" kern="100" dirty="0">
                <a:latin typeface="+mn-ea"/>
                <a:cs typeface="Times New Roman" panose="02020603050405020304" pitchFamily="18" charset="0"/>
              </a:rPr>
              <a:t>実効導電率と導電率から求めたものは大きく違う。</a:t>
            </a:r>
            <a:endParaRPr lang="en-US" altLang="ja-JP" sz="2000" kern="100" dirty="0">
              <a:effectLst/>
              <a:latin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180907" y="2897970"/>
                <a:ext cx="4887764" cy="197361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200" i="1" smtClean="0">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87</m:t>
                          </m:r>
                        </m:num>
                        <m:den>
                          <m:rad>
                            <m:radPr>
                              <m:degHide m:val="on"/>
                              <m:ctrlPr>
                                <a:rPr lang="ja-JP" altLang="en-US" sz="1200" i="1">
                                  <a:latin typeface="Cambria Math" panose="02040503050406030204" pitchFamily="18" charset="0"/>
                                </a:rPr>
                              </m:ctrlPr>
                            </m:radPr>
                            <m:deg/>
                            <m:e>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+1.41</m:t>
                              </m:r>
                            </m:e>
                          </m:rad>
                        </m:den>
                      </m:f>
                      <m:func>
                        <m:funcPr>
                          <m:ctrlPr>
                            <a:rPr lang="ja-JP" altLang="en-US" sz="1200" i="1">
                              <a:latin typeface="Cambria Math" panose="02040503050406030204" pitchFamily="18" charset="0"/>
                            </a:rPr>
                          </m:ctrlPr>
                        </m:funcPr>
                        <m:fName>
                          <m:r>
                            <m:rPr>
                              <m:sty m:val="p"/>
                            </m:rPr>
                            <a:rPr lang="ja-JP" altLang="en-US" sz="1200" i="0">
                              <a:latin typeface="Cambria Math" panose="02040503050406030204" pitchFamily="18" charset="0"/>
                            </a:rPr>
                            <m:t>ln</m:t>
                          </m:r>
                        </m:fName>
                        <m:e>
                          <m:d>
                            <m:dPr>
                              <m:ctrlPr>
                                <a:rPr lang="ja-JP" altLang="en-US" sz="1200" i="1">
                                  <a:latin typeface="Cambria Math" panose="02040503050406030204" pitchFamily="18" charset="0"/>
                                </a:rPr>
                              </m:ctrlPr>
                            </m:dPr>
                            <m:e>
                              <m:f>
                                <m:fPr>
                                  <m:ctrlPr>
                                    <a:rPr lang="ja-JP" altLang="en-US" sz="1200" i="1">
                                      <a:latin typeface="Cambria Math" panose="02040503050406030204" pitchFamily="18" charset="0"/>
                                    </a:rPr>
                                  </m:ctrlPr>
                                </m:fPr>
                                <m:num>
                                  <m:r>
                                    <a:rPr lang="ja-JP" altLang="en-US" sz="1200" i="0">
                                      <a:latin typeface="Cambria Math" panose="02040503050406030204" pitchFamily="18" charset="0"/>
                                    </a:rPr>
                                    <m:t>5.98 </m:t>
                                  </m:r>
                                  <m:r>
                                    <a:rPr lang="ja-JP" altLang="en-US" sz="1200" i="1">
                                      <a:latin typeface="Cambria Math" panose="02040503050406030204" pitchFamily="18" charset="0"/>
                                    </a:rPr>
                                    <m:t>𝐻</m:t>
                                  </m:r>
                                </m:num>
                                <m:den>
                                  <m:r>
                                    <a:rPr lang="ja-JP" altLang="en-US" sz="1200" i="0">
                                      <a:latin typeface="Cambria Math" panose="02040503050406030204" pitchFamily="18" charset="0"/>
                                    </a:rPr>
                                    <m:t>0.8 </m:t>
                                  </m:r>
                                  <m:r>
                                    <a:rPr lang="ja-JP" altLang="en-US" sz="1200" i="1">
                                      <a:latin typeface="Cambria Math" panose="02040503050406030204" pitchFamily="18" charset="0"/>
                                    </a:rPr>
                                    <m:t>𝑊</m:t>
                                  </m:r>
                                  <m:r>
                                    <a:rPr lang="ja-JP" altLang="en-US" sz="1200" i="0">
                                      <a:latin typeface="Cambria Math" panose="02040503050406030204" pitchFamily="18" charset="0"/>
                                    </a:rPr>
                                    <m:t>+</m:t>
                                  </m:r>
                                  <m:r>
                                    <a:rPr lang="ja-JP" altLang="en-US" sz="1200" i="1">
                                      <a:latin typeface="Cambria Math" panose="02040503050406030204" pitchFamily="18" charset="0"/>
                                    </a:rPr>
                                    <m:t>𝑇</m:t>
                                  </m:r>
                                </m:den>
                              </m:f>
                            </m:e>
                          </m:d>
                        </m:e>
                      </m:func>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𝑟𝑒</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Sup>
                        <m:sSupPr>
                          <m:ctrlPr>
                            <a:rPr lang="ja-JP" altLang="en-US" sz="1200" i="1">
                              <a:latin typeface="Cambria Math" panose="02040503050406030204" pitchFamily="18" charset="0"/>
                            </a:rPr>
                          </m:ctrlPr>
                        </m:sSupPr>
                        <m:e>
                          <m:d>
                            <m:dPr>
                              <m:ctrlPr>
                                <a:rPr lang="ja-JP" altLang="en-US" sz="1200" i="1">
                                  <a:latin typeface="Cambria Math" panose="02040503050406030204" pitchFamily="18" charset="0"/>
                                </a:rPr>
                              </m:ctrlPr>
                            </m:dPr>
                            <m:e>
                              <m:r>
                                <a:rPr lang="ja-JP" altLang="en-US" sz="1200" i="0">
                                  <a:latin typeface="Cambria Math" panose="02040503050406030204" pitchFamily="18" charset="0"/>
                                </a:rPr>
                                <m:t>1+</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10</m:t>
                                  </m:r>
                                  <m:r>
                                    <a:rPr lang="ja-JP" altLang="en-US" sz="1200" i="1">
                                      <a:latin typeface="Cambria Math" panose="02040503050406030204" pitchFamily="18" charset="0"/>
                                    </a:rPr>
                                    <m:t>𝐻</m:t>
                                  </m:r>
                                </m:num>
                                <m:den>
                                  <m:r>
                                    <a:rPr lang="ja-JP" altLang="en-US" sz="1200" i="1">
                                      <a:latin typeface="Cambria Math" panose="02040503050406030204" pitchFamily="18" charset="0"/>
                                    </a:rPr>
                                    <m:t>𝑊</m:t>
                                  </m:r>
                                </m:den>
                              </m:f>
                            </m:e>
                          </m:d>
                        </m:e>
                        <m:sup>
                          <m:r>
                            <a:rPr lang="ja-JP" altLang="en-US" sz="1200" i="0">
                              <a:latin typeface="Cambria Math" panose="02040503050406030204" pitchFamily="18" charset="0"/>
                            </a:rPr>
                            <m:t>−</m:t>
                          </m:r>
                          <m:f>
                            <m:fPr>
                              <m:type m:val="lin"/>
                              <m:ctrlPr>
                                <a:rPr lang="ja-JP" altLang="en-US" sz="1200" i="1">
                                  <a:latin typeface="Cambria Math" panose="02040503050406030204" pitchFamily="18" charset="0"/>
                                </a:rPr>
                              </m:ctrlPr>
                            </m:fPr>
                            <m:num>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up>
                      </m:sSup>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200" i="0" smtClean="0">
                          <a:latin typeface="Cambria Math" panose="02040503050406030204" pitchFamily="18" charset="0"/>
                        </a:rPr>
                        <m:t>𝛼</m:t>
                      </m:r>
                      <m:r>
                        <a:rPr lang="ja-JP" altLang="en-US" sz="1200" i="0" smtClean="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𝑑</m:t>
                          </m:r>
                        </m:sub>
                      </m:sSub>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=0.17372 </m:t>
                      </m:r>
                      <m:f>
                        <m:fPr>
                          <m:ctrlPr>
                            <a:rPr lang="ja-JP" altLang="en-US" sz="1200" i="1">
                              <a:latin typeface="Cambria Math" panose="02040503050406030204" pitchFamily="18" charset="0"/>
                            </a:rPr>
                          </m:ctrlPr>
                        </m:fPr>
                        <m:num>
                          <m:rad>
                            <m:radPr>
                              <m:degHide m:val="on"/>
                              <m:ctrlPr>
                                <a:rPr lang="ja-JP" altLang="en-US" sz="1200" i="1">
                                  <a:latin typeface="Cambria Math" panose="02040503050406030204" pitchFamily="18" charset="0"/>
                                </a:rPr>
                              </m:ctrlPr>
                            </m:radPr>
                            <m:deg/>
                            <m:e>
                              <m:r>
                                <m:rPr>
                                  <m:sty m:val="p"/>
                                </m:rPr>
                                <a:rPr lang="ja-JP" altLang="en-US" sz="1200" i="0">
                                  <a:latin typeface="Cambria Math" panose="02040503050406030204" pitchFamily="18" charset="0"/>
                                </a:rPr>
                                <m:t>π</m:t>
                              </m:r>
                              <m:r>
                                <a:rPr lang="ja-JP" altLang="en-US" sz="1200" i="1">
                                  <a:latin typeface="Cambria Math" panose="02040503050406030204" pitchFamily="18" charset="0"/>
                                </a:rPr>
                                <m:t>𝑓</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μ</m:t>
                                  </m:r>
                                </m:e>
                                <m:sub>
                                  <m:r>
                                    <a:rPr lang="ja-JP" altLang="en-US" sz="1200" i="0">
                                      <a:latin typeface="Cambria Math" panose="02040503050406030204" pitchFamily="18" charset="0"/>
                                    </a:rPr>
                                    <m:t>0</m:t>
                                  </m:r>
                                </m:sub>
                              </m:sSub>
                              <m:r>
                                <m:rPr>
                                  <m:sty m:val="p"/>
                                </m:rPr>
                                <a:rPr lang="ja-JP" altLang="en-US" sz="1200" i="0">
                                  <a:latin typeface="Cambria Math" panose="02040503050406030204" pitchFamily="18" charset="0"/>
                                </a:rPr>
                                <m:t>ρ</m:t>
                              </m:r>
                            </m:e>
                          </m:rad>
                        </m:num>
                        <m:den>
                          <m:sSub>
                            <m:sSubPr>
                              <m:ctrlPr>
                                <a:rPr lang="ja-JP" altLang="en-US" sz="1200" i="1">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 </m:t>
                          </m:r>
                          <m:r>
                            <a:rPr lang="ja-JP" altLang="en-US" sz="1200" i="1">
                              <a:latin typeface="Cambria Math" panose="02040503050406030204" pitchFamily="18" charset="0"/>
                            </a:rPr>
                            <m:t>𝑊</m:t>
                          </m:r>
                        </m:den>
                      </m:f>
                      <m:r>
                        <a:rPr lang="ja-JP" altLang="en-US" sz="1200" i="0">
                          <a:latin typeface="Cambria Math" panose="02040503050406030204" pitchFamily="18" charset="0"/>
                        </a:rPr>
                        <m:t> </m:t>
                      </m:r>
                      <m:d>
                        <m:dPr>
                          <m:begChr m:val="["/>
                          <m:endChr m:val="]"/>
                          <m:ctrlPr>
                            <a:rPr lang="ja-JP" altLang="en-US" sz="1200" i="1">
                              <a:latin typeface="Cambria Math" panose="02040503050406030204" pitchFamily="18" charset="0"/>
                            </a:rPr>
                          </m:ctrlPr>
                        </m:dPr>
                        <m:e>
                          <m:f>
                            <m:fPr>
                              <m:type m:val="lin"/>
                              <m:ctrlPr>
                                <a:rPr lang="ja-JP" altLang="en-US" sz="1200">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en-US" altLang="ja-JP" sz="12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α</m:t>
                          </m:r>
                        </m:e>
                        <m:sub>
                          <m:r>
                            <a:rPr lang="ja-JP" altLang="en-US" sz="1200" b="0" i="1">
                              <a:latin typeface="Cambria Math" panose="02040503050406030204" pitchFamily="18" charset="0"/>
                            </a:rPr>
                            <m:t>𝑑</m:t>
                          </m:r>
                        </m:sub>
                      </m:sSub>
                      <m:r>
                        <a:rPr lang="ja-JP" altLang="en-US" sz="1200" b="0" i="0">
                          <a:latin typeface="Cambria Math" panose="02040503050406030204" pitchFamily="18" charset="0"/>
                        </a:rPr>
                        <m:t>=0.17372 </m:t>
                      </m:r>
                      <m:f>
                        <m:fPr>
                          <m:ctrlPr>
                            <a:rPr lang="ja-JP" altLang="en-US" sz="1200" b="0" i="1">
                              <a:latin typeface="Cambria Math" panose="02040503050406030204" pitchFamily="18" charset="0"/>
                            </a:rPr>
                          </m:ctrlPr>
                        </m:fPr>
                        <m:num>
                          <m:r>
                            <a:rPr lang="ja-JP" altLang="en-US" sz="1200" b="0" i="1">
                              <a:latin typeface="Cambria Math" panose="02040503050406030204" pitchFamily="18" charset="0"/>
                            </a:rPr>
                            <m:t>𝑓</m:t>
                          </m:r>
                          <m:r>
                            <m:rPr>
                              <m:sty m:val="p"/>
                            </m:rPr>
                            <a:rPr lang="ja-JP" altLang="en-US" sz="1200" b="0" i="0">
                              <a:latin typeface="Cambria Math" panose="02040503050406030204" pitchFamily="18" charset="0"/>
                            </a:rPr>
                            <m:t>π</m:t>
                          </m:r>
                        </m:num>
                        <m:den>
                          <m:r>
                            <a:rPr lang="ja-JP" altLang="en-US" sz="1200" b="0" i="1">
                              <a:latin typeface="Cambria Math" panose="02040503050406030204" pitchFamily="18" charset="0"/>
                            </a:rPr>
                            <m:t>𝑐</m:t>
                          </m:r>
                        </m:den>
                      </m:f>
                      <m:r>
                        <a:rPr lang="ja-JP" altLang="en-US" sz="1200" b="0" i="0">
                          <a:latin typeface="Cambria Math" panose="02040503050406030204" pitchFamily="18" charset="0"/>
                        </a:rPr>
                        <m:t> </m:t>
                      </m:r>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 </m:t>
                      </m:r>
                      <m:rad>
                        <m:radPr>
                          <m:degHide m:val="on"/>
                          <m:ctrlPr>
                            <a:rPr lang="ja-JP" altLang="en-US" sz="1200" b="0" i="1">
                              <a:latin typeface="Cambria Math" panose="02040503050406030204" pitchFamily="18" charset="0"/>
                            </a:rPr>
                          </m:ctrlPr>
                        </m:radPr>
                        <m:deg/>
                        <m:e>
                          <m:f>
                            <m:fPr>
                              <m:ctrlPr>
                                <a:rPr lang="ja-JP" altLang="en-US" sz="1200" b="0" i="1">
                                  <a:latin typeface="Cambria Math" panose="02040503050406030204" pitchFamily="18" charset="0"/>
                                </a:rPr>
                              </m:ctrlPr>
                            </m:fPr>
                            <m:num>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𝑟𝑒</m:t>
                                  </m:r>
                                </m:sub>
                              </m:sSub>
                              <m:r>
                                <a:rPr lang="ja-JP" altLang="en-US" sz="1200" b="0" i="0">
                                  <a:latin typeface="Cambria Math" panose="02040503050406030204" pitchFamily="18" charset="0"/>
                                </a:rPr>
                                <m:t>−1</m:t>
                              </m:r>
                            </m:num>
                            <m:den>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−1</m:t>
                              </m:r>
                            </m:den>
                          </m:f>
                        </m:e>
                      </m:rad>
                      <m:r>
                        <a:rPr lang="ja-JP" altLang="en-US" sz="1200" b="0" i="0">
                          <a:latin typeface="Cambria Math" panose="02040503050406030204" pitchFamily="18" charset="0"/>
                        </a:rPr>
                        <m:t> </m:t>
                      </m:r>
                      <m:d>
                        <m:dPr>
                          <m:begChr m:val="["/>
                          <m:endChr m:val="]"/>
                          <m:ctrlPr>
                            <a:rPr lang="ja-JP" altLang="en-US" sz="1200" b="0" i="1">
                              <a:latin typeface="Cambria Math" panose="02040503050406030204" pitchFamily="18" charset="0"/>
                            </a:rPr>
                          </m:ctrlPr>
                        </m:dPr>
                        <m:e>
                          <m:f>
                            <m:fPr>
                              <m:type m:val="lin"/>
                              <m:ctrlPr>
                                <a:rPr lang="ja-JP" altLang="en-US" sz="1200" b="0">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ja-JP" altLang="en-US" sz="1200" dirty="0"/>
              </a:p>
            </p:txBody>
          </p:sp>
        </mc:Choice>
        <mc:Fallback>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180907" y="2897970"/>
                <a:ext cx="4887764" cy="197361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56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r>
              <a:rPr kumimoji="1" lang="ja-JP" altLang="en-US" sz="2000" dirty="0"/>
              <a:t>表面粗さの評価のために導電率の測定をした。</a:t>
            </a:r>
            <a:endParaRPr kumimoji="1" lang="en-US" altLang="ja-JP" sz="2000" dirty="0"/>
          </a:p>
          <a:p>
            <a:r>
              <a:rPr kumimoji="1" lang="ja-JP" altLang="en-US" sz="2000" dirty="0"/>
              <a:t>今回は導電率測定をし，減衰定数の算出をした。</a:t>
            </a:r>
            <a:endParaRPr lang="en-US" altLang="ja-JP" sz="2000" dirty="0"/>
          </a:p>
          <a:p>
            <a:endParaRPr lang="en-US" altLang="ja-JP" sz="2000" dirty="0"/>
          </a:p>
          <a:p>
            <a:r>
              <a:rPr kumimoji="1" lang="en-US" altLang="ja-JP" sz="2000" dirty="0"/>
              <a:t>MEGTRON6</a:t>
            </a:r>
            <a:r>
              <a:rPr kumimoji="1" lang="ja-JP" altLang="en-US" sz="2000" dirty="0"/>
              <a:t>基板で導電率を測定することができた。</a:t>
            </a:r>
            <a:endParaRPr kumimoji="1" lang="en-US" altLang="ja-JP" sz="2000" dirty="0"/>
          </a:p>
          <a:p>
            <a:r>
              <a:rPr lang="ja-JP" altLang="en-US" sz="2000" dirty="0"/>
              <a:t>導電率から減衰定数の算出をして，</a:t>
            </a:r>
            <a:br>
              <a:rPr lang="en-US" altLang="ja-JP" sz="2000" dirty="0"/>
            </a:br>
            <a:r>
              <a:rPr lang="ja-JP" altLang="en-US" sz="2000" dirty="0"/>
              <a:t>高周波において導体損失には表皮効果の影響で損失が増大することがわかった。</a:t>
            </a:r>
            <a:endParaRPr kumimoji="1" lang="en-US" altLang="ja-JP" sz="2000" dirty="0"/>
          </a:p>
          <a:p>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これからの社会</a:t>
            </a:r>
            <a:r>
              <a:rPr lang="en-US" altLang="ja-JP" sz="2000" dirty="0"/>
              <a:t>(AI,5G/6G)</a:t>
            </a:r>
            <a:r>
              <a:rPr lang="ja-JP" altLang="en-US" sz="2000" dirty="0"/>
              <a:t>を支えるのは高周波技術。</a:t>
            </a:r>
            <a:endParaRPr lang="en-US" altLang="ja-JP" sz="2000" dirty="0"/>
          </a:p>
          <a:p>
            <a:r>
              <a:rPr lang="ja-JP" altLang="en-US" sz="2000" dirty="0"/>
              <a:t>データセンター内等のハードウェアでは、とても高い周波数（</a:t>
            </a:r>
            <a:r>
              <a:rPr lang="en-US" altLang="ja-JP" sz="2000" dirty="0"/>
              <a:t>100 GHz</a:t>
            </a:r>
            <a:r>
              <a:rPr lang="ja-JP" altLang="en-US" sz="2000" dirty="0"/>
              <a:t>）での通信が必要になる。</a:t>
            </a:r>
            <a:endParaRPr lang="en-US" altLang="ja-JP" sz="2000" dirty="0"/>
          </a:p>
          <a:p>
            <a:r>
              <a:rPr lang="ja-JP" altLang="en-US" sz="2000" dirty="0"/>
              <a:t>高周波で基板での損失が大きくなる。</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solidFill>
                  <a:schemeClr val="bg1">
                    <a:lumMod val="50000"/>
                  </a:schemeClr>
                </a:solidFill>
              </a:rPr>
              <a:t>平衡</a:t>
            </a:r>
            <a:r>
              <a:rPr kumimoji="1" lang="ja-JP" altLang="en-US" dirty="0">
                <a:solidFill>
                  <a:schemeClr val="bg1">
                    <a:lumMod val="50000"/>
                  </a:schemeClr>
                </a:solidFill>
              </a:rPr>
              <a:t>円板共振器法（</a:t>
            </a:r>
            <a:r>
              <a:rPr kumimoji="1" lang="en-US" altLang="ja-JP" dirty="0">
                <a:solidFill>
                  <a:schemeClr val="bg1">
                    <a:lumMod val="50000"/>
                  </a:schemeClr>
                </a:solidFill>
              </a:rPr>
              <a:t>BCDR</a:t>
            </a:r>
            <a:r>
              <a:rPr kumimoji="1" lang="ja-JP" altLang="en-US" dirty="0">
                <a:solidFill>
                  <a:schemeClr val="bg1">
                    <a:lumMod val="50000"/>
                  </a:schemeClr>
                </a:solidFill>
              </a:rPr>
              <a:t>法）による</a:t>
            </a:r>
            <a:r>
              <a:rPr lang="ja-JP" altLang="en-US" dirty="0">
                <a:solidFill>
                  <a:schemeClr val="bg1">
                    <a:lumMod val="50000"/>
                  </a:schemeClr>
                </a:solidFill>
              </a:rPr>
              <a:t>誘電率の</a:t>
            </a:r>
            <a:r>
              <a:rPr kumimoji="1" lang="ja-JP" altLang="en-US" dirty="0">
                <a:solidFill>
                  <a:schemeClr val="bg1">
                    <a:lumMod val="50000"/>
                  </a:schemeClr>
                </a:solidFill>
              </a:rPr>
              <a:t>測定。</a:t>
            </a:r>
            <a:endParaRPr kumimoji="1" lang="en-US" altLang="ja-JP" dirty="0">
              <a:solidFill>
                <a:schemeClr val="bg1">
                  <a:lumMod val="50000"/>
                </a:schemeClr>
              </a:solidFill>
            </a:endParaRPr>
          </a:p>
          <a:p>
            <a:r>
              <a:rPr lang="ja-JP" altLang="en-US" dirty="0">
                <a:solidFill>
                  <a:schemeClr val="bg1">
                    <a:lumMod val="50000"/>
                  </a:schemeClr>
                </a:solidFill>
              </a:rPr>
              <a:t>導電率測定のため誘電率の測定を行う。</a:t>
            </a:r>
          </a:p>
          <a:p>
            <a:r>
              <a:rPr kumimoji="1" lang="ja-JP" altLang="en-US" dirty="0"/>
              <a:t>導電率測定</a:t>
            </a:r>
            <a:endParaRPr kumimoji="1" lang="en-US" altLang="ja-JP" dirty="0"/>
          </a:p>
          <a:p>
            <a:r>
              <a:rPr lang="ja-JP" altLang="en-US" dirty="0"/>
              <a:t>減衰定数の算出</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33247"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標準試料の測定</a:t>
            </a: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438316"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誘電損失の算出</a:t>
            </a: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43385"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評価試料の測定</a:t>
            </a: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248454"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導体損失の算出</a:t>
            </a: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05247"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stCxn id="7" idx="3"/>
            <a:endCxn id="9" idx="1"/>
          </p:cNvCxnSpPr>
          <p:nvPr/>
        </p:nvCxnSpPr>
        <p:spPr>
          <a:xfrm>
            <a:off x="4310316"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stCxn id="9" idx="3"/>
            <a:endCxn id="10" idx="1"/>
          </p:cNvCxnSpPr>
          <p:nvPr/>
        </p:nvCxnSpPr>
        <p:spPr>
          <a:xfrm>
            <a:off x="6715385"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03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40042975"/>
              </p:ext>
            </p:extLst>
          </p:nvPr>
        </p:nvGraphicFramePr>
        <p:xfrm>
          <a:off x="297543" y="1329280"/>
          <a:ext cx="8548915" cy="3643623"/>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595754">
                <a:tc>
                  <a:txBody>
                    <a:bodyPr/>
                    <a:lstStyle/>
                    <a:p>
                      <a:pPr algn="ctr" fontAlgn="ctr"/>
                      <a:r>
                        <a:rPr lang="en-US" sz="2000" u="none" strike="noStrike">
                          <a:solidFill>
                            <a:schemeClr val="bg1">
                              <a:lumMod val="65000"/>
                            </a:schemeClr>
                          </a:solidFill>
                          <a:effectLst/>
                          <a:latin typeface="+mn-ea"/>
                          <a:ea typeface="+mn-ea"/>
                        </a:rPr>
                        <a:t>L-6504C2</a:t>
                      </a:r>
                    </a:p>
                    <a:p>
                      <a:pPr algn="ctr" fontAlgn="ctr"/>
                      <a:r>
                        <a:rPr lang="en-US" sz="2000" b="0" i="0" u="none" strike="noStrike">
                          <a:solidFill>
                            <a:schemeClr val="bg1">
                              <a:lumMod val="65000"/>
                            </a:schemeClr>
                          </a:solidFill>
                          <a:effectLst/>
                          <a:latin typeface="+mn-ea"/>
                          <a:ea typeface="+mn-ea"/>
                        </a:rPr>
                        <a:t>(FR-4)</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2000" u="none" strike="noStrike">
                          <a:solidFill>
                            <a:schemeClr val="bg1">
                              <a:lumMod val="65000"/>
                            </a:schemeClr>
                          </a:solidFill>
                          <a:effectLst/>
                          <a:latin typeface="+mn-ea"/>
                          <a:ea typeface="+mn-ea"/>
                        </a:rPr>
                        <a:t>東芝ケミカル</a:t>
                      </a:r>
                      <a:endParaRPr lang="ja-JP" alt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solidFill>
                            <a:schemeClr val="bg1">
                              <a:lumMod val="65000"/>
                            </a:schemeClr>
                          </a:solidFill>
                          <a:effectLst/>
                          <a:latin typeface="+mn-ea"/>
                          <a:ea typeface="+mn-ea"/>
                        </a:rPr>
                        <a:t>0.3mm</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2000" b="0" i="0" u="none" strike="noStrike" dirty="0">
                          <a:solidFill>
                            <a:schemeClr val="bg1">
                              <a:lumMod val="65000"/>
                            </a:schemeClr>
                          </a:solidFill>
                          <a:effectLst/>
                          <a:latin typeface="+mn-ea"/>
                          <a:ea typeface="+mn-ea"/>
                        </a:rPr>
                        <a:t>高耐久性、高熱伝導性、低価格であり、</a:t>
                      </a:r>
                      <a:r>
                        <a:rPr lang="en-US" altLang="ja-JP" sz="2000" b="0" i="0" u="none" strike="noStrike" dirty="0">
                          <a:solidFill>
                            <a:schemeClr val="bg1">
                              <a:lumMod val="65000"/>
                            </a:schemeClr>
                          </a:solidFill>
                          <a:effectLst/>
                          <a:latin typeface="+mn-ea"/>
                          <a:ea typeface="+mn-ea"/>
                        </a:rPr>
                        <a:t>1GHz</a:t>
                      </a:r>
                      <a:r>
                        <a:rPr lang="ja-JP" altLang="en-US" sz="2000" b="0" i="0" u="none" strike="noStrike" dirty="0">
                          <a:solidFill>
                            <a:schemeClr val="bg1">
                              <a:lumMod val="65000"/>
                            </a:schemeClr>
                          </a:solidFill>
                          <a:effectLst/>
                          <a:latin typeface="+mn-ea"/>
                          <a:ea typeface="+mn-ea"/>
                        </a:rPr>
                        <a:t>以下の帯域でよく使われる。</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788757" y="5118567"/>
            <a:ext cx="7566486" cy="1200329"/>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MEGTRON</a:t>
            </a:r>
            <a:r>
              <a:rPr lang="ja-JP" altLang="en-US" dirty="0">
                <a:latin typeface="メイリオ" panose="020B0604030504040204" pitchFamily="50" charset="-128"/>
                <a:ea typeface="メイリオ" panose="020B0604030504040204" pitchFamily="50" charset="-128"/>
              </a:rPr>
              <a:t>６ 高周波帯でも低損失な材料で，</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サーバやデータセンタなどで使用されていく。</a:t>
            </a:r>
            <a:endParaRPr lang="en-US" altLang="ja-JP" dirty="0">
              <a:latin typeface="メイリオ" panose="020B0604030504040204" pitchFamily="50" charset="-128"/>
              <a:ea typeface="メイリオ" panose="020B0604030504040204" pitchFamily="50" charset="-128"/>
            </a:endParaRPr>
          </a:p>
          <a:p>
            <a:pPr algn="l"/>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のような低損失材料の評価が必要</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を測定</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共振法，</a:t>
            </a:r>
            <a:r>
              <a:rPr kumimoji="1" lang="en-US" altLang="ja-JP" dirty="0">
                <a:latin typeface="メイリオ" panose="020B0604030504040204" pitchFamily="50" charset="-128"/>
                <a:ea typeface="メイリオ" panose="020B0604030504040204" pitchFamily="50" charset="-128"/>
              </a:rPr>
              <a:t>BCDR</a:t>
            </a:r>
            <a:r>
              <a:rPr kumimoji="1" lang="ja-JP" altLang="en-US" dirty="0">
                <a:latin typeface="メイリオ" panose="020B0604030504040204" pitchFamily="50" charset="-128"/>
                <a:ea typeface="メイリオ" panose="020B0604030504040204" pitchFamily="50" charset="-128"/>
              </a:rPr>
              <a:t>が今回の材料，誘電率，導電率測定に適している</a:t>
            </a: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499D7CEA-2EDE-A688-C2A0-6D8072055ABC}"/>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1F395B10-9690-1FF0-853E-1DD908E95C07}"/>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0DB2507-BA3A-3FF7-7EE5-1ED88864EBFB}"/>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01211ED-0C93-6D6F-F603-03659593A3B4}"/>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B3F39946-589A-B22A-48C5-375511ABA0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2853BBEE-CFBC-12CF-1B67-7930077998E0}"/>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2708465-BD1F-87E7-E573-3A2661F14D1A}"/>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8FE3FE03-7467-0C00-23F2-CD8BF784FCC3}"/>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D1136FEA-CE08-C6C9-FBF9-8257D4FDEE0C}"/>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AD0A73AF-CC9C-92A9-BE95-4E0702E5BC7F}"/>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466ADD9D-BE02-9729-DA5C-4487A5A6E7F3}"/>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E18BA3A-8147-37B5-F810-A77AA1502744}"/>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A774ABCA-E92E-D6AB-3D3A-68EDD80BD89D}"/>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C694673-6596-01EA-3DC0-4C136E64D9AD}"/>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DCF3B812-64D7-B4B3-7FC1-603C941FE08F}"/>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CBB06BA3-C4F7-9C7C-691A-560929C15674}"/>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EB6FC59F-F7FC-9D9C-0EF9-F6EEDD48B98D}"/>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08A0AA7F-0D4A-64A8-DF1A-164B6441D8E9}"/>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9843A295-DD2D-1B41-8404-662D46BAC3A3}"/>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05449A1E-75C4-8929-5CD4-F604EB013CAE}"/>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7A19D7F-AC48-5063-3F6E-E5AECB600BF4}"/>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CBCF5594-DBE1-4983-87A2-E27F89BA4075}"/>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0F53067F-6BF3-36F3-FCAC-A34E59CC17D4}"/>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E2F4D6C-7903-A257-8DB7-6F57C72DFA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2F1765FA-C57D-0713-4677-ECEA23FBFD61}"/>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B24F4D76-3826-570E-1580-0DA38D4883A1}"/>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B96FB505-21A5-3419-57F0-6A470F17B176}"/>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98AA9A40-90ED-EC0F-0F90-98F9D5EA91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F24A940-F251-8BA9-CE49-6FE8D37A4428}"/>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EAD58549-A521-CA5C-C981-4C8FFD9BB7E1}"/>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8D8980A-75C5-F5B1-F804-49AAA3EFECFB}"/>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41C2C599-D1E8-A67B-191B-5F9B64922AD6}"/>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B1DD6D7B-16A0-717D-5FC1-10EE9DA3FE2E}"/>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FA79BB36-AC4B-7230-4031-3412986C812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47AC00A5-6330-859A-0E1D-4A07B63CEF04}"/>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3FAA4DE4-B482-FC35-54C6-135D93737DAC}"/>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18732545-100A-82DB-F4A2-44CB21F65376}"/>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4CA58BE3-E223-A8A9-DBC1-6668C911B580}"/>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5BA75E2C-87A7-8312-403D-7078C5D9E8B0}"/>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B6878756-2587-0471-DD47-A6AC3416EFC8}"/>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4DC65750-9A86-B872-FA82-E6F926F1122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D4BE2D4C-381D-A0E0-0CC4-AA372CD12C5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9C8750-E5D3-F037-393F-3AA62182E385}"/>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3899572-A4D3-5DCB-DD3F-50A95993F10B}"/>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pic>
        <p:nvPicPr>
          <p:cNvPr id="4" name="図 3" descr="ダイアグラム&#10;&#10;AI 生成コンテンツは誤りを含む可能性があります。">
            <a:extLst>
              <a:ext uri="{FF2B5EF4-FFF2-40B4-BE49-F238E27FC236}">
                <a16:creationId xmlns:a16="http://schemas.microsoft.com/office/drawing/2014/main" id="{0EC5319D-CA51-70AC-19A0-3662DD90142C}"/>
              </a:ext>
            </a:extLst>
          </p:cNvPr>
          <p:cNvPicPr>
            <a:picLocks noChangeAspect="1"/>
          </p:cNvPicPr>
          <p:nvPr/>
        </p:nvPicPr>
        <p:blipFill>
          <a:blip r:embed="rId13"/>
          <a:stretch>
            <a:fillRect/>
          </a:stretch>
        </p:blipFill>
        <p:spPr>
          <a:xfrm>
            <a:off x="304114" y="1526957"/>
            <a:ext cx="4327891" cy="2726065"/>
          </a:xfrm>
          <a:prstGeom prst="rect">
            <a:avLst/>
          </a:prstGeom>
        </p:spPr>
      </p:pic>
      <p:sp>
        <p:nvSpPr>
          <p:cNvPr id="16" name="楕円 15">
            <a:extLst>
              <a:ext uri="{FF2B5EF4-FFF2-40B4-BE49-F238E27FC236}">
                <a16:creationId xmlns:a16="http://schemas.microsoft.com/office/drawing/2014/main" id="{05EB8B4D-F35C-13D4-75A3-8DF142F487BC}"/>
              </a:ext>
            </a:extLst>
          </p:cNvPr>
          <p:cNvSpPr/>
          <p:nvPr/>
        </p:nvSpPr>
        <p:spPr>
          <a:xfrm>
            <a:off x="1798158" y="2877350"/>
            <a:ext cx="854826" cy="83105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10000" decel="10000" fill="hold" grpId="0" nodeType="clickEffect">
                                  <p:stCondLst>
                                    <p:cond delay="0"/>
                                  </p:stCondLst>
                                  <p:childTnLst>
                                    <p:animMotion origin="layout" path="M -1.94444E-6 2.59259E-6 L -1.94444E-6 0.01782 " pathEditMode="relative" rAng="0" ptsTypes="AA">
                                      <p:cBhvr>
                                        <p:cTn id="60" dur="500" fill="hold"/>
                                        <p:tgtEl>
                                          <p:spTgt spid="29"/>
                                        </p:tgtEl>
                                        <p:attrNameLst>
                                          <p:attrName>ppt_x</p:attrName>
                                          <p:attrName>ppt_y</p:attrName>
                                        </p:attrNameLst>
                                      </p:cBhvr>
                                      <p:rCtr x="0" y="880"/>
                                    </p:animMotion>
                                  </p:childTnLst>
                                </p:cTn>
                              </p:par>
                              <p:par>
                                <p:cTn id="61" presetID="42" presetClass="path" presetSubtype="0" accel="10000" decel="8000" fill="hold" grpId="0" nodeType="withEffect">
                                  <p:stCondLst>
                                    <p:cond delay="0"/>
                                  </p:stCondLst>
                                  <p:childTnLst>
                                    <p:animMotion origin="layout" path="M -1.94444E-6 -7.40741E-7 L -1.94444E-6 -0.01713 " pathEditMode="relative" rAng="0" ptsTypes="AA">
                                      <p:cBhvr>
                                        <p:cTn id="62" dur="500" fill="hold"/>
                                        <p:tgtEl>
                                          <p:spTgt spid="31"/>
                                        </p:tgtEl>
                                        <p:attrNameLst>
                                          <p:attrName>ppt_x</p:attrName>
                                          <p:attrName>ppt_y</p:attrName>
                                        </p:attrNameLst>
                                      </p:cBhvr>
                                      <p:rCtr x="0" y="-856"/>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10000" decel="10000" fill="hold" nodeType="clickEffect">
                                  <p:stCondLst>
                                    <p:cond delay="0"/>
                                  </p:stCondLst>
                                  <p:childTnLst>
                                    <p:animMotion origin="layout" path="M 4.44444E-6 -1.85185E-6 L 4.44444E-6 -0.0375 " pathEditMode="relative" rAng="0" ptsTypes="AA">
                                      <p:cBhvr>
                                        <p:cTn id="66" dur="500" fill="hold"/>
                                        <p:tgtEl>
                                          <p:spTgt spid="78"/>
                                        </p:tgtEl>
                                        <p:attrNameLst>
                                          <p:attrName>ppt_x</p:attrName>
                                          <p:attrName>ppt_y</p:attrName>
                                        </p:attrNameLst>
                                      </p:cBhvr>
                                      <p:rCtr x="0" y="-1875"/>
                                    </p:animMotion>
                                  </p:childTnLst>
                                </p:cTn>
                              </p:par>
                              <p:par>
                                <p:cTn id="67" presetID="42" presetClass="path" presetSubtype="0" accel="10000" decel="10000" fill="hold" nodeType="withEffect">
                                  <p:stCondLst>
                                    <p:cond delay="0"/>
                                  </p:stCondLst>
                                  <p:childTnLst>
                                    <p:animMotion origin="layout" path="M 4.44444E-6 3.7037E-6 L 4.44444E-6 0.03842 " pathEditMode="relative" rAng="0" ptsTypes="AA">
                                      <p:cBhvr>
                                        <p:cTn id="68" dur="500" fill="hold"/>
                                        <p:tgtEl>
                                          <p:spTgt spid="74"/>
                                        </p:tgtEl>
                                        <p:attrNameLst>
                                          <p:attrName>ppt_x</p:attrName>
                                          <p:attrName>ppt_y</p:attrName>
                                        </p:attrNameLst>
                                      </p:cBhvr>
                                      <p:rCtr x="0" y="1921"/>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par>
                                <p:cTn id="77" presetID="10" presetClass="entr" presetSubtype="0"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fade">
                                      <p:cBhvr>
                                        <p:cTn id="79" dur="500"/>
                                        <p:tgtEl>
                                          <p:spTgt spid="89"/>
                                        </p:tgtEl>
                                      </p:cBhvr>
                                    </p:animEffect>
                                  </p:childTnLst>
                                </p:cTn>
                              </p:par>
                              <p:par>
                                <p:cTn id="80" presetID="10" presetClass="entr" presetSubtype="0" fill="hold"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500"/>
                                        <p:tgtEl>
                                          <p:spTgt spid="9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10" presetClass="entr" presetSubtype="0"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par>
                                <p:cTn id="92" presetID="10" presetClass="entr" presetSubtype="0" fill="hold" nodeType="with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500"/>
                                        <p:tgtEl>
                                          <p:spTgt spid="8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500"/>
                                        <p:tgtEl>
                                          <p:spTgt spid="8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animEffect transition="in" filter="fade">
                                      <p:cBhvr>
                                        <p:cTn id="105" dur="500"/>
                                        <p:tgtEl>
                                          <p:spTgt spid="9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fade">
                                      <p:cBhvr>
                                        <p:cTn id="11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P spid="16" grpId="0" animBg="1"/>
      <p:bldP spid="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984201" y="5586657"/>
            <a:ext cx="7175598" cy="750975"/>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S</a:t>
            </a:r>
            <a:r>
              <a:rPr lang="ja-JP" altLang="en-US" sz="2000" kern="100" dirty="0">
                <a:latin typeface="+mn-ea"/>
                <a:cs typeface="Times New Roman" panose="02020603050405020304" pitchFamily="18" charset="0"/>
              </a:rPr>
              <a:t>パラメータ</a:t>
            </a:r>
            <a:r>
              <a:rPr lang="ja-JP" altLang="en-US" sz="2000" kern="100" dirty="0">
                <a:effectLst/>
                <a:latin typeface="+mn-ea"/>
                <a:cs typeface="Times New Roman" panose="02020603050405020304" pitchFamily="18" charset="0"/>
              </a:rPr>
              <a:t>測定結果</a:t>
            </a:r>
            <a:br>
              <a:rPr lang="en-US" altLang="ja-JP" sz="2000" kern="100" dirty="0">
                <a:effectLst/>
                <a:latin typeface="+mn-ea"/>
                <a:cs typeface="Times New Roman" panose="02020603050405020304" pitchFamily="18" charset="0"/>
              </a:rPr>
            </a:br>
            <a:r>
              <a:rPr lang="ja-JP" altLang="en-US" sz="2000" kern="100" dirty="0">
                <a:effectLst/>
                <a:latin typeface="+mn-ea"/>
                <a:cs typeface="Times New Roman" panose="02020603050405020304" pitchFamily="18" charset="0"/>
              </a:rPr>
              <a:t>計算に必要な部分を細く計測</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2251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317562"/>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317562"/>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p:sp>
        <p:nvSpPr>
          <p:cNvPr id="3" name="テキスト ボックス 2">
            <a:extLst>
              <a:ext uri="{FF2B5EF4-FFF2-40B4-BE49-F238E27FC236}">
                <a16:creationId xmlns:a16="http://schemas.microsoft.com/office/drawing/2014/main" id="{80762685-DA99-3535-6D9C-2DBFBE2A2976}"/>
              </a:ext>
            </a:extLst>
          </p:cNvPr>
          <p:cNvSpPr txBox="1"/>
          <p:nvPr/>
        </p:nvSpPr>
        <p:spPr>
          <a:xfrm>
            <a:off x="788757" y="5084188"/>
            <a:ext cx="7566486"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誘電率は一定の値になった</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latin typeface="+mn-ea"/>
                <a:cs typeface="Times New Roman" panose="02020603050405020304" pitchFamily="18" charset="0"/>
              </a:rPr>
              <a:t>誘電損失は増加傾向になった。</a:t>
            </a:r>
            <a:endParaRPr lang="en-US" altLang="ja-JP" sz="2000" kern="100" dirty="0">
              <a:latin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4546999"/>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4546999"/>
                <a:ext cx="4522523" cy="408125"/>
              </a:xfrm>
              <a:prstGeom prst="rect">
                <a:avLst/>
              </a:prstGeom>
              <a:blipFill>
                <a:blip r:embed="rId7"/>
                <a:stretch>
                  <a:fillRect b="-29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773744" y="5395519"/>
            <a:ext cx="490859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実効導電率は周波数が高くなるほど低い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表面粗さ，表皮効果の影響が出ている</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7888</TotalTime>
  <Words>3155</Words>
  <Application>Microsoft Office PowerPoint</Application>
  <PresentationFormat>画面に合わせる (4:3)</PresentationFormat>
  <Paragraphs>246</Paragraphs>
  <Slides>27</Slides>
  <Notes>23</Notes>
  <HiddenSlides>16</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1</vt:i4>
      </vt:variant>
      <vt:variant>
        <vt:lpstr>スライド タイトル</vt:lpstr>
      </vt:variant>
      <vt:variant>
        <vt:i4>27</vt:i4>
      </vt:variant>
    </vt:vector>
  </HeadingPairs>
  <TitlesOfParts>
    <vt:vector size="37" baseType="lpstr">
      <vt:lpstr>ＭＳ Ｐゴシック</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S21 セグメントスイープ</vt:lpstr>
      <vt:lpstr>複素誘電率</vt:lpstr>
      <vt:lpstr>導電率</vt:lpstr>
      <vt:lpstr>減衰定数</vt:lpstr>
      <vt:lpstr>結果と課題</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33</cp:revision>
  <cp:lastPrinted>2025-11-18T05:53:12Z</cp:lastPrinted>
  <dcterms:created xsi:type="dcterms:W3CDTF">2025-09-24T05:03:45Z</dcterms:created>
  <dcterms:modified xsi:type="dcterms:W3CDTF">2026-01-13T06:52:48Z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